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72DF97-25C4-492E-8910-28B7CB86E4B9}">
  <a:tblStyle styleId="{DF72DF97-25C4-492E-8910-28B7CB86E4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de3321b04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de3321b04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e3321b04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de3321b04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de3321b04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de3321b04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de3321b04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de3321b04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de3321b04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de3321b04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de3321b04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de3321b04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de3321b04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de3321b04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ec150be2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ec150be2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de3321b04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de3321b04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ec150be2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ec150be2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de3321b04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de3321b0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de3321b04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de3321b04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e3321b04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de3321b04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ec150be2e_0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ec150be2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vganugapati1@student.gsu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vganugapati1@student.gsu.edu" TargetMode="External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8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Restaurant Startup Analysis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2" y="24459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What if you knew it before starting up!!!!?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1650750" y="3507000"/>
            <a:ext cx="5842500" cy="13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Varchaleswari Ganugapati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(aka Varchala)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vganugapati1@student.gsu.edu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587025" y="1705175"/>
            <a:ext cx="23202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How do rates differ with locations?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925" y="152400"/>
            <a:ext cx="560607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00" y="502775"/>
            <a:ext cx="3537924" cy="353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300" y="304800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810650" y="1677225"/>
            <a:ext cx="2963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 30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restaurants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’ total number of people rated vs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cuisines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,location and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restaurant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type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550" y="473875"/>
            <a:ext cx="4196176" cy="46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71" y="1801700"/>
            <a:ext cx="4395025" cy="25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6300" y="473875"/>
            <a:ext cx="2167750" cy="21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6300" y="2858350"/>
            <a:ext cx="2293522" cy="21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922475" y="4500575"/>
            <a:ext cx="18309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listed_in(type)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4517725" y="1341150"/>
            <a:ext cx="12861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online_order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4517725" y="3620025"/>
            <a:ext cx="1140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book_table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075" y="152400"/>
            <a:ext cx="635592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111800" y="405325"/>
            <a:ext cx="32286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Raleway"/>
                <a:ea typeface="Raleway"/>
                <a:cs typeface="Raleway"/>
                <a:sym typeface="Raleway"/>
              </a:rPr>
              <a:t>Correlation Graph</a:t>
            </a:r>
            <a:endParaRPr b="1" sz="2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297" y="459875"/>
            <a:ext cx="5657700" cy="28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025" y="1871525"/>
            <a:ext cx="3181497" cy="30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363400" y="531125"/>
            <a:ext cx="23622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Raleway"/>
                <a:ea typeface="Raleway"/>
                <a:cs typeface="Raleway"/>
                <a:sym typeface="Raleway"/>
              </a:rPr>
              <a:t>PCA</a:t>
            </a:r>
            <a:endParaRPr b="1" sz="2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/>
        </p:nvSpPr>
        <p:spPr>
          <a:xfrm>
            <a:off x="447250" y="531125"/>
            <a:ext cx="5772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b="1" lang="en" sz="2600">
                <a:latin typeface="Raleway"/>
                <a:ea typeface="Raleway"/>
                <a:cs typeface="Raleway"/>
                <a:sym typeface="Raleway"/>
              </a:rPr>
              <a:t>pproaches </a:t>
            </a:r>
            <a:endParaRPr b="1" sz="2600"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200" name="Google Shape;200;p29"/>
          <p:cNvGraphicFramePr/>
          <p:nvPr/>
        </p:nvGraphicFramePr>
        <p:xfrm>
          <a:off x="1008425" y="240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{DF72DF97-25C4-492E-8910-28B7CB86E4B9}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/>
                        <a:t>Test Score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/>
                        <a:t>Random forest with PCs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/>
                        <a:t>Linear Regression</a:t>
                      </a: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/>
                        <a:t>Random forest with the original features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/>
                        <a:t>R2 Score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/>
                        <a:t>0.58383619</a:t>
                      </a:r>
                      <a:r>
                        <a:rPr lang="en"/>
                        <a:t>,            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/>
                        <a:t>0.35219669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/>
                        <a:t>0.9113043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RMSE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0.27809065,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0.34695712</a:t>
                      </a:r>
                      <a:r>
                        <a:rPr lang="en"/>
                        <a:t>,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0.12806398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046" y="854671"/>
            <a:ext cx="3358481" cy="13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325" y="1773725"/>
            <a:ext cx="693420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/>
        </p:nvSpPr>
        <p:spPr>
          <a:xfrm>
            <a:off x="475225" y="517150"/>
            <a:ext cx="38016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Raleway"/>
                <a:ea typeface="Raleway"/>
                <a:cs typeface="Raleway"/>
                <a:sym typeface="Raleway"/>
              </a:rPr>
              <a:t>Performance Graph</a:t>
            </a:r>
            <a:endParaRPr b="1" sz="2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325" y="1773725"/>
            <a:ext cx="693420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/>
        </p:nvSpPr>
        <p:spPr>
          <a:xfrm>
            <a:off x="475225" y="517150"/>
            <a:ext cx="38016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Raleway"/>
                <a:ea typeface="Raleway"/>
                <a:cs typeface="Raleway"/>
                <a:sym typeface="Raleway"/>
              </a:rPr>
              <a:t>Performance Graph</a:t>
            </a:r>
            <a:endParaRPr b="1" sz="2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4653540" y="1713070"/>
            <a:ext cx="745500" cy="2874200"/>
          </a:xfrm>
          <a:custGeom>
            <a:rect b="b" l="l" r="r" t="t"/>
            <a:pathLst>
              <a:path extrusionOk="0" h="114968" w="29820">
                <a:moveTo>
                  <a:pt x="24071" y="3039"/>
                </a:moveTo>
                <a:cubicBezTo>
                  <a:pt x="17646" y="-814"/>
                  <a:pt x="4340" y="-1739"/>
                  <a:pt x="1708" y="5275"/>
                </a:cubicBezTo>
                <a:cubicBezTo>
                  <a:pt x="-2710" y="17048"/>
                  <a:pt x="2725" y="30642"/>
                  <a:pt x="6180" y="42733"/>
                </a:cubicBezTo>
                <a:cubicBezTo>
                  <a:pt x="8183" y="49742"/>
                  <a:pt x="6953" y="57304"/>
                  <a:pt x="7857" y="64537"/>
                </a:cubicBezTo>
                <a:cubicBezTo>
                  <a:pt x="9498" y="77668"/>
                  <a:pt x="6241" y="91179"/>
                  <a:pt x="8416" y="104232"/>
                </a:cubicBezTo>
                <a:cubicBezTo>
                  <a:pt x="8968" y="107546"/>
                  <a:pt x="6600" y="111919"/>
                  <a:pt x="8976" y="114295"/>
                </a:cubicBezTo>
                <a:cubicBezTo>
                  <a:pt x="10768" y="116087"/>
                  <a:pt x="14451" y="113851"/>
                  <a:pt x="16244" y="112059"/>
                </a:cubicBezTo>
                <a:cubicBezTo>
                  <a:pt x="23886" y="104422"/>
                  <a:pt x="22511" y="91344"/>
                  <a:pt x="24630" y="80750"/>
                </a:cubicBezTo>
                <a:cubicBezTo>
                  <a:pt x="27346" y="67167"/>
                  <a:pt x="27014" y="53146"/>
                  <a:pt x="28543" y="39379"/>
                </a:cubicBezTo>
                <a:cubicBezTo>
                  <a:pt x="29490" y="30851"/>
                  <a:pt x="31262" y="21336"/>
                  <a:pt x="27425" y="13661"/>
                </a:cubicBezTo>
                <a:cubicBezTo>
                  <a:pt x="25685" y="10181"/>
                  <a:pt x="26822" y="5231"/>
                  <a:pt x="24071" y="248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" name="Google Shape;215;p31"/>
          <p:cNvSpPr/>
          <p:nvPr/>
        </p:nvSpPr>
        <p:spPr>
          <a:xfrm>
            <a:off x="6821644" y="1607172"/>
            <a:ext cx="1120725" cy="3054225"/>
          </a:xfrm>
          <a:custGeom>
            <a:rect b="b" l="l" r="r" t="t"/>
            <a:pathLst>
              <a:path extrusionOk="0" h="122169" w="44829">
                <a:moveTo>
                  <a:pt x="31830" y="1125"/>
                </a:moveTo>
                <a:cubicBezTo>
                  <a:pt x="23228" y="-595"/>
                  <a:pt x="10036" y="-1130"/>
                  <a:pt x="6113" y="6716"/>
                </a:cubicBezTo>
                <a:cubicBezTo>
                  <a:pt x="-5893" y="30728"/>
                  <a:pt x="2526" y="61016"/>
                  <a:pt x="8349" y="87223"/>
                </a:cubicBezTo>
                <a:cubicBezTo>
                  <a:pt x="10190" y="95508"/>
                  <a:pt x="14051" y="103212"/>
                  <a:pt x="16735" y="111263"/>
                </a:cubicBezTo>
                <a:cubicBezTo>
                  <a:pt x="17974" y="114980"/>
                  <a:pt x="18263" y="120133"/>
                  <a:pt x="21767" y="121885"/>
                </a:cubicBezTo>
                <a:cubicBezTo>
                  <a:pt x="24034" y="123019"/>
                  <a:pt x="26294" y="119360"/>
                  <a:pt x="27917" y="117413"/>
                </a:cubicBezTo>
                <a:cubicBezTo>
                  <a:pt x="29691" y="115285"/>
                  <a:pt x="33038" y="114394"/>
                  <a:pt x="34067" y="111822"/>
                </a:cubicBezTo>
                <a:cubicBezTo>
                  <a:pt x="37491" y="103261"/>
                  <a:pt x="38968" y="94028"/>
                  <a:pt x="40776" y="84986"/>
                </a:cubicBezTo>
                <a:cubicBezTo>
                  <a:pt x="44289" y="67419"/>
                  <a:pt x="46105" y="49050"/>
                  <a:pt x="43571" y="31315"/>
                </a:cubicBezTo>
                <a:cubicBezTo>
                  <a:pt x="42699" y="25208"/>
                  <a:pt x="37695" y="20396"/>
                  <a:pt x="35744" y="14543"/>
                </a:cubicBezTo>
                <a:cubicBezTo>
                  <a:pt x="34056" y="9480"/>
                  <a:pt x="32808" y="3780"/>
                  <a:pt x="29035" y="7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Google Shape;216;p31"/>
          <p:cNvSpPr txBox="1"/>
          <p:nvPr/>
        </p:nvSpPr>
        <p:spPr>
          <a:xfrm>
            <a:off x="5692075" y="1174150"/>
            <a:ext cx="22503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Winner</a:t>
            </a:r>
            <a:endParaRPr sz="1700">
              <a:solidFill>
                <a:srgbClr val="CC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17" name="Google Shape;217;p31"/>
          <p:cNvCxnSpPr>
            <a:endCxn id="216" idx="1"/>
          </p:cNvCxnSpPr>
          <p:nvPr/>
        </p:nvCxnSpPr>
        <p:spPr>
          <a:xfrm flipH="1" rot="10800000">
            <a:off x="4835875" y="1460650"/>
            <a:ext cx="856200" cy="25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31"/>
          <p:cNvCxnSpPr>
            <a:stCxn id="216" idx="2"/>
          </p:cNvCxnSpPr>
          <p:nvPr/>
        </p:nvCxnSpPr>
        <p:spPr>
          <a:xfrm rot="10800000">
            <a:off x="6443425" y="1509550"/>
            <a:ext cx="373800" cy="2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424075" y="2002638"/>
            <a:ext cx="5595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Aim: </a:t>
            </a:r>
            <a:r>
              <a:rPr b="0" lang="en" sz="2300" u="sng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lang="en" sz="2300" u="sng">
                <a:latin typeface="Calibri"/>
                <a:ea typeface="Calibri"/>
                <a:cs typeface="Calibri"/>
                <a:sym typeface="Calibri"/>
              </a:rPr>
              <a:t>nalyse one of the most important feature of urban life: food and the entities that bring it to us, using different data mining techniques.</a:t>
            </a:r>
            <a:endParaRPr b="0" sz="23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-10899" l="0" r="0" t="10900"/>
          <a:stretch/>
        </p:blipFill>
        <p:spPr>
          <a:xfrm>
            <a:off x="6284650" y="645000"/>
            <a:ext cx="2727422" cy="42338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C0000">
                <a:alpha val="52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729450" y="1143950"/>
            <a:ext cx="7572900" cy="37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Random forest ha</a:t>
            </a:r>
            <a:r>
              <a:rPr lang="en" sz="1900"/>
              <a:t>s</a:t>
            </a:r>
            <a:r>
              <a:rPr lang="en" sz="1900"/>
              <a:t> been the most suitable for the prediction of the target variable based on the limited set of features that were </a:t>
            </a:r>
            <a:r>
              <a:rPr lang="en" sz="1900"/>
              <a:t>chosen for the model.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The architecture of the model is designed such that it can be trained for different datasets from different cities across India given the set of features remain the same.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However, to scale the model to higher dimensions requires a rework on evaluating the model using random forest as the algorithm tends to perform poor with an increase in the number of variables beyond certain threshold.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24" name="Google Shape;224;p32"/>
          <p:cNvSpPr txBox="1"/>
          <p:nvPr/>
        </p:nvSpPr>
        <p:spPr>
          <a:xfrm>
            <a:off x="670900" y="391350"/>
            <a:ext cx="41790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Takeaways</a:t>
            </a:r>
            <a:endParaRPr b="1" sz="2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405350" y="480050"/>
            <a:ext cx="32310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489200" y="1551750"/>
            <a:ext cx="26976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me: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vganugapati1@student.gsu.edu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4">
            <a:alphaModFix/>
          </a:blip>
          <a:srcRect b="7" l="0" r="0" t="20087"/>
          <a:stretch/>
        </p:blipFill>
        <p:spPr>
          <a:xfrm>
            <a:off x="5262128" y="480050"/>
            <a:ext cx="3881869" cy="46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/>
        </p:nvSpPr>
        <p:spPr>
          <a:xfrm>
            <a:off x="321475" y="545100"/>
            <a:ext cx="3578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Raleway"/>
                <a:ea typeface="Raleway"/>
                <a:cs typeface="Raleway"/>
                <a:sym typeface="Raleway"/>
              </a:rPr>
              <a:t>Prediction Example</a:t>
            </a:r>
            <a:endParaRPr b="1" sz="2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0" l="38597" r="0" t="0"/>
          <a:stretch/>
        </p:blipFill>
        <p:spPr>
          <a:xfrm>
            <a:off x="1313800" y="1606125"/>
            <a:ext cx="5427501" cy="30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561725" y="549900"/>
            <a:ext cx="2904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1730613"/>
            <a:ext cx="3044400" cy="20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2880" lvl="0" marL="0" rtl="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Zomato Media Pvt. Ltd.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leading  Indian restaurant aggregator and food delivery start-up that provides information on menus and user-reviews for different restaurants across different cities in India.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850" y="1405663"/>
            <a:ext cx="47625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435950" y="4940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Peek into the raw data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50" y="1433200"/>
            <a:ext cx="7516899" cy="121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50" y="2645525"/>
            <a:ext cx="8839200" cy="134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2278" y="3800600"/>
            <a:ext cx="4491746" cy="1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268225" y="5918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Cleaning/Preprocessing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9450"/>
            <a:ext cx="2014025" cy="234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112" y="1279450"/>
            <a:ext cx="4076424" cy="160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825" y="470150"/>
            <a:ext cx="2182775" cy="24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691500"/>
            <a:ext cx="2824675" cy="13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9950" y="3034600"/>
            <a:ext cx="2260728" cy="19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09172" y="3034599"/>
            <a:ext cx="3182430" cy="19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491850" y="577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727650" y="1294225"/>
            <a:ext cx="2948400" cy="29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address	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name	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online_order	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book_table	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votes	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location	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rest_type	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cuisines	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approx_cost(for two people)	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listed_in(type)	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isted_in(city)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3396400" y="12750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★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rate	</a:t>
            </a:r>
            <a:endParaRPr sz="1500"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55813"/>
            <a:ext cx="9144000" cy="79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100" y="1130163"/>
            <a:ext cx="4170425" cy="288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134200" y="424125"/>
            <a:ext cx="46599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425" y="935100"/>
            <a:ext cx="4208400" cy="42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721225" y="521975"/>
            <a:ext cx="46599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25" y="1244075"/>
            <a:ext cx="4283841" cy="359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275" y="1244075"/>
            <a:ext cx="4068075" cy="32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